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mo" panose="020B0604020202020204" pitchFamily="34" charset="0"/>
      <p:regular r:id="rId15"/>
    </p:embeddedFont>
    <p:embeddedFont>
      <p:font typeface="Arimo Bold" panose="020B0704020202020204" pitchFamily="34" charset="0"/>
      <p:regular r:id="rId16"/>
      <p:bold r:id="rId17"/>
    </p:embeddedFont>
    <p:embeddedFont>
      <p:font typeface="Calibri" panose="020F0502020204030204" pitchFamily="34" charset="0"/>
      <p:regular r:id="rId18"/>
      <p:bold r:id="rId19"/>
      <p:italic r:id="rId20"/>
      <p:boldItalic r:id="rId21"/>
    </p:embeddedFont>
    <p:embeddedFont>
      <p:font typeface="Montserrat" pitchFamily="2" charset="77"/>
      <p:regular r:id="rId22"/>
      <p:bold r:id="rId23"/>
      <p:italic r:id="rId24"/>
      <p:boldItalic r:id="rId25"/>
    </p:embeddedFont>
    <p:embeddedFont>
      <p:font typeface="Raleway Heavy" panose="020B0003030101060003" pitchFamily="34"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94659" autoAdjust="0"/>
  </p:normalViewPr>
  <p:slideViewPr>
    <p:cSldViewPr>
      <p:cViewPr varScale="1">
        <p:scale>
          <a:sx n="73" d="100"/>
          <a:sy n="73" d="100"/>
        </p:scale>
        <p:origin x="78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09439" y="3952343"/>
            <a:ext cx="7315200" cy="2852928"/>
          </a:xfrm>
          <a:custGeom>
            <a:avLst/>
            <a:gdLst/>
            <a:ahLst/>
            <a:cxnLst/>
            <a:rect l="l" t="t" r="r" b="b"/>
            <a:pathLst>
              <a:path w="7315200" h="2852928">
                <a:moveTo>
                  <a:pt x="0" y="0"/>
                </a:moveTo>
                <a:lnTo>
                  <a:pt x="7315200" y="0"/>
                </a:lnTo>
                <a:lnTo>
                  <a:pt x="7315200" y="2852928"/>
                </a:lnTo>
                <a:lnTo>
                  <a:pt x="0" y="28529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13606" y="3307720"/>
            <a:ext cx="8573660" cy="3776544"/>
            <a:chOff x="0" y="0"/>
            <a:chExt cx="11431547" cy="5035392"/>
          </a:xfrm>
        </p:grpSpPr>
        <p:sp>
          <p:nvSpPr>
            <p:cNvPr id="4" name="TextBox 4"/>
            <p:cNvSpPr txBox="1"/>
            <p:nvPr/>
          </p:nvSpPr>
          <p:spPr>
            <a:xfrm>
              <a:off x="0" y="1413271"/>
              <a:ext cx="11431547" cy="2060575"/>
            </a:xfrm>
            <a:prstGeom prst="rect">
              <a:avLst/>
            </a:prstGeom>
          </p:spPr>
          <p:txBody>
            <a:bodyPr lIns="0" tIns="0" rIns="0" bIns="0" rtlCol="0" anchor="t">
              <a:spAutoFit/>
            </a:bodyPr>
            <a:lstStyle/>
            <a:p>
              <a:pPr>
                <a:lnSpc>
                  <a:spcPts val="6000"/>
                </a:lnSpc>
              </a:pPr>
              <a:r>
                <a:rPr lang="en-US" sz="5000">
                  <a:solidFill>
                    <a:srgbClr val="000000"/>
                  </a:solidFill>
                  <a:latin typeface="Arimo Bold"/>
                </a:rPr>
                <a:t>NYC Open Data: Motorcycle Collisions </a:t>
              </a:r>
            </a:p>
          </p:txBody>
        </p:sp>
        <p:sp>
          <p:nvSpPr>
            <p:cNvPr id="5" name="TextBox 5"/>
            <p:cNvSpPr txBox="1"/>
            <p:nvPr/>
          </p:nvSpPr>
          <p:spPr>
            <a:xfrm>
              <a:off x="0" y="-66675"/>
              <a:ext cx="11431547" cy="610235"/>
            </a:xfrm>
            <a:prstGeom prst="rect">
              <a:avLst/>
            </a:prstGeom>
          </p:spPr>
          <p:txBody>
            <a:bodyPr lIns="0" tIns="0" rIns="0" bIns="0" rtlCol="0" anchor="t">
              <a:spAutoFit/>
            </a:bodyPr>
            <a:lstStyle/>
            <a:p>
              <a:pPr>
                <a:lnSpc>
                  <a:spcPts val="3779"/>
                </a:lnSpc>
              </a:pPr>
              <a:r>
                <a:rPr lang="en-US" sz="2699">
                  <a:solidFill>
                    <a:srgbClr val="000000"/>
                  </a:solidFill>
                  <a:latin typeface="Arimo"/>
                </a:rPr>
                <a:t>PYTHON PROJECT</a:t>
              </a:r>
            </a:p>
          </p:txBody>
        </p:sp>
        <p:sp>
          <p:nvSpPr>
            <p:cNvPr id="6" name="TextBox 6"/>
            <p:cNvSpPr txBox="1"/>
            <p:nvPr/>
          </p:nvSpPr>
          <p:spPr>
            <a:xfrm>
              <a:off x="0" y="4393619"/>
              <a:ext cx="11431547" cy="641773"/>
            </a:xfrm>
            <a:prstGeom prst="rect">
              <a:avLst/>
            </a:prstGeom>
          </p:spPr>
          <p:txBody>
            <a:bodyPr lIns="0" tIns="0" rIns="0" bIns="0" rtlCol="0" anchor="t">
              <a:spAutoFit/>
            </a:bodyPr>
            <a:lstStyle/>
            <a:p>
              <a:pPr>
                <a:lnSpc>
                  <a:spcPts val="3919"/>
                </a:lnSpc>
              </a:pPr>
              <a:r>
                <a:rPr lang="en-US" sz="2799">
                  <a:solidFill>
                    <a:srgbClr val="000000"/>
                  </a:solidFill>
                  <a:latin typeface="Arimo"/>
                </a:rPr>
                <a:t>Presented by Angelica Vera</a:t>
              </a:r>
            </a:p>
          </p:txBody>
        </p:sp>
      </p:grpSp>
      <p:sp>
        <p:nvSpPr>
          <p:cNvPr id="7" name="Freeform 7"/>
          <p:cNvSpPr/>
          <p:nvPr/>
        </p:nvSpPr>
        <p:spPr>
          <a:xfrm>
            <a:off x="0" y="8362467"/>
            <a:ext cx="9144000" cy="1924533"/>
          </a:xfrm>
          <a:custGeom>
            <a:avLst/>
            <a:gdLst/>
            <a:ahLst/>
            <a:cxnLst/>
            <a:rect l="l" t="t" r="r" b="b"/>
            <a:pathLst>
              <a:path w="9331068" h="1924533">
                <a:moveTo>
                  <a:pt x="0" y="0"/>
                </a:moveTo>
                <a:lnTo>
                  <a:pt x="9331068" y="0"/>
                </a:lnTo>
                <a:lnTo>
                  <a:pt x="9331068" y="1924533"/>
                </a:lnTo>
                <a:lnTo>
                  <a:pt x="0" y="1924533"/>
                </a:lnTo>
                <a:lnTo>
                  <a:pt x="0" y="0"/>
                </a:lnTo>
                <a:close/>
              </a:path>
            </a:pathLst>
          </a:custGeom>
          <a:blipFill>
            <a:blip r:embed="rId4">
              <a:alphaModFix amt="40000"/>
              <a:extLst>
                <a:ext uri="{96DAC541-7B7A-43D3-8B79-37D633B846F1}">
                  <asvg:svgBlip xmlns:asvg="http://schemas.microsoft.com/office/drawing/2016/SVG/main" r:embed="rId5"/>
                </a:ext>
              </a:extLst>
            </a:blip>
            <a:stretch>
              <a:fillRect/>
            </a:stretch>
          </a:blipFill>
        </p:spPr>
      </p:sp>
      <p:sp>
        <p:nvSpPr>
          <p:cNvPr id="8" name="Freeform 8"/>
          <p:cNvSpPr/>
          <p:nvPr/>
        </p:nvSpPr>
        <p:spPr>
          <a:xfrm>
            <a:off x="9144000" y="8362467"/>
            <a:ext cx="9144000" cy="1924533"/>
          </a:xfrm>
          <a:custGeom>
            <a:avLst/>
            <a:gdLst/>
            <a:ahLst/>
            <a:cxnLst/>
            <a:rect l="l" t="t" r="r" b="b"/>
            <a:pathLst>
              <a:path w="9331068" h="1924533">
                <a:moveTo>
                  <a:pt x="0" y="0"/>
                </a:moveTo>
                <a:lnTo>
                  <a:pt x="9331068" y="0"/>
                </a:lnTo>
                <a:lnTo>
                  <a:pt x="9331068" y="1924533"/>
                </a:lnTo>
                <a:lnTo>
                  <a:pt x="0" y="1924533"/>
                </a:lnTo>
                <a:lnTo>
                  <a:pt x="0" y="0"/>
                </a:lnTo>
                <a:close/>
              </a:path>
            </a:pathLst>
          </a:custGeom>
          <a:blipFill>
            <a:blip r:embed="rId4">
              <a:alphaModFix amt="40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8367" y="442015"/>
            <a:ext cx="9278718" cy="5445665"/>
          </a:xfrm>
          <a:custGeom>
            <a:avLst/>
            <a:gdLst/>
            <a:ahLst/>
            <a:cxnLst/>
            <a:rect l="l" t="t" r="r" b="b"/>
            <a:pathLst>
              <a:path w="9278718" h="5445665">
                <a:moveTo>
                  <a:pt x="0" y="0"/>
                </a:moveTo>
                <a:lnTo>
                  <a:pt x="9278718" y="0"/>
                </a:lnTo>
                <a:lnTo>
                  <a:pt x="9278718" y="5445665"/>
                </a:lnTo>
                <a:lnTo>
                  <a:pt x="0" y="5445665"/>
                </a:lnTo>
                <a:lnTo>
                  <a:pt x="0" y="0"/>
                </a:lnTo>
                <a:close/>
              </a:path>
            </a:pathLst>
          </a:custGeom>
          <a:blipFill>
            <a:blip r:embed="rId2"/>
            <a:stretch>
              <a:fillRect/>
            </a:stretch>
          </a:blipFill>
        </p:spPr>
      </p:sp>
      <p:sp>
        <p:nvSpPr>
          <p:cNvPr id="3" name="Freeform 3"/>
          <p:cNvSpPr/>
          <p:nvPr/>
        </p:nvSpPr>
        <p:spPr>
          <a:xfrm>
            <a:off x="10137054" y="442015"/>
            <a:ext cx="8150946" cy="5341640"/>
          </a:xfrm>
          <a:custGeom>
            <a:avLst/>
            <a:gdLst/>
            <a:ahLst/>
            <a:cxnLst/>
            <a:rect l="l" t="t" r="r" b="b"/>
            <a:pathLst>
              <a:path w="8150946" h="5341640">
                <a:moveTo>
                  <a:pt x="0" y="0"/>
                </a:moveTo>
                <a:lnTo>
                  <a:pt x="8150946" y="0"/>
                </a:lnTo>
                <a:lnTo>
                  <a:pt x="8150946" y="5341640"/>
                </a:lnTo>
                <a:lnTo>
                  <a:pt x="0" y="5341640"/>
                </a:lnTo>
                <a:lnTo>
                  <a:pt x="0" y="0"/>
                </a:lnTo>
                <a:close/>
              </a:path>
            </a:pathLst>
          </a:custGeom>
          <a:blipFill>
            <a:blip r:embed="rId3"/>
            <a:stretch>
              <a:fillRect/>
            </a:stretch>
          </a:blipFill>
        </p:spPr>
      </p:sp>
      <p:sp>
        <p:nvSpPr>
          <p:cNvPr id="4" name="TextBox 4"/>
          <p:cNvSpPr txBox="1"/>
          <p:nvPr/>
        </p:nvSpPr>
        <p:spPr>
          <a:xfrm>
            <a:off x="2250446" y="6568235"/>
            <a:ext cx="13787109" cy="2567112"/>
          </a:xfrm>
          <a:prstGeom prst="rect">
            <a:avLst/>
          </a:prstGeom>
        </p:spPr>
        <p:txBody>
          <a:bodyPr lIns="0" tIns="0" rIns="0" bIns="0" rtlCol="0" anchor="t">
            <a:spAutoFit/>
          </a:bodyPr>
          <a:lstStyle/>
          <a:p>
            <a:pPr marL="525197" lvl="1" indent="-262599">
              <a:lnSpc>
                <a:spcPts val="3405"/>
              </a:lnSpc>
              <a:buFont typeface="Arial"/>
              <a:buChar char="•"/>
            </a:pPr>
            <a:r>
              <a:rPr lang="en-US" sz="2432">
                <a:solidFill>
                  <a:srgbClr val="191919"/>
                </a:solidFill>
                <a:latin typeface="Arimo"/>
              </a:rPr>
              <a:t>Friday and Saturday have the highest number of accidents compared to other days of the week. This can be attributed to the fact that these days are popular for socializing and going out, leading to increased alcohol consumption and a higher likelihood of more vehicles being out.</a:t>
            </a:r>
          </a:p>
          <a:p>
            <a:pPr marL="525197" lvl="1" indent="-262599">
              <a:lnSpc>
                <a:spcPts val="3405"/>
              </a:lnSpc>
              <a:buFont typeface="Arial"/>
              <a:buChar char="•"/>
            </a:pPr>
            <a:r>
              <a:rPr lang="en-US" sz="2432">
                <a:solidFill>
                  <a:srgbClr val="191919"/>
                </a:solidFill>
                <a:latin typeface="Arimo"/>
              </a:rPr>
              <a:t>The heat map indicates that the darker shades of red represent higher accident frequencies. The darkest shade appears between 4-5 pm, which coincides with rush hour. During this time, there are more vehicles on the streets, increasing the opportunity for accidents to occur.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14500" y="684343"/>
            <a:ext cx="8299635" cy="4459157"/>
          </a:xfrm>
          <a:custGeom>
            <a:avLst/>
            <a:gdLst/>
            <a:ahLst/>
            <a:cxnLst/>
            <a:rect l="l" t="t" r="r" b="b"/>
            <a:pathLst>
              <a:path w="8299635" h="4459157">
                <a:moveTo>
                  <a:pt x="0" y="0"/>
                </a:moveTo>
                <a:lnTo>
                  <a:pt x="8299635" y="0"/>
                </a:lnTo>
                <a:lnTo>
                  <a:pt x="8299635" y="4459157"/>
                </a:lnTo>
                <a:lnTo>
                  <a:pt x="0" y="4459157"/>
                </a:lnTo>
                <a:lnTo>
                  <a:pt x="0" y="0"/>
                </a:lnTo>
                <a:close/>
              </a:path>
            </a:pathLst>
          </a:custGeom>
          <a:blipFill>
            <a:blip r:embed="rId2"/>
            <a:stretch>
              <a:fillRect/>
            </a:stretch>
          </a:blipFill>
        </p:spPr>
      </p:sp>
      <p:sp>
        <p:nvSpPr>
          <p:cNvPr id="3" name="Freeform 3"/>
          <p:cNvSpPr/>
          <p:nvPr/>
        </p:nvSpPr>
        <p:spPr>
          <a:xfrm>
            <a:off x="1797119" y="5143500"/>
            <a:ext cx="7346881" cy="4506239"/>
          </a:xfrm>
          <a:custGeom>
            <a:avLst/>
            <a:gdLst/>
            <a:ahLst/>
            <a:cxnLst/>
            <a:rect l="l" t="t" r="r" b="b"/>
            <a:pathLst>
              <a:path w="7346881" h="4506239">
                <a:moveTo>
                  <a:pt x="0" y="0"/>
                </a:moveTo>
                <a:lnTo>
                  <a:pt x="7346881" y="0"/>
                </a:lnTo>
                <a:lnTo>
                  <a:pt x="7346881" y="4506239"/>
                </a:lnTo>
                <a:lnTo>
                  <a:pt x="0" y="4506239"/>
                </a:lnTo>
                <a:lnTo>
                  <a:pt x="0" y="0"/>
                </a:lnTo>
                <a:close/>
              </a:path>
            </a:pathLst>
          </a:custGeom>
          <a:blipFill>
            <a:blip r:embed="rId3"/>
            <a:stretch>
              <a:fillRect/>
            </a:stretch>
          </a:blipFill>
        </p:spPr>
      </p:sp>
      <p:sp>
        <p:nvSpPr>
          <p:cNvPr id="4" name="TextBox 4"/>
          <p:cNvSpPr txBox="1"/>
          <p:nvPr/>
        </p:nvSpPr>
        <p:spPr>
          <a:xfrm>
            <a:off x="10478861" y="3584575"/>
            <a:ext cx="6780439" cy="3060700"/>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191919"/>
                </a:solidFill>
                <a:latin typeface="Arimo"/>
              </a:rPr>
              <a:t>Motorcycle fatalities, although relatively low in number, account for nearly 12% of all vehicle fatalities in NYC. This is a significant proportion considering that motorcycles make up only 2% of registered vehicles.</a:t>
            </a:r>
          </a:p>
          <a:p>
            <a:pPr marL="539749" lvl="1" indent="-269875">
              <a:lnSpc>
                <a:spcPts val="3499"/>
              </a:lnSpc>
              <a:buFont typeface="Arial"/>
              <a:buChar char="•"/>
            </a:pPr>
            <a:r>
              <a:rPr lang="en-US" sz="2499">
                <a:solidFill>
                  <a:srgbClr val="191919"/>
                </a:solidFill>
                <a:latin typeface="Arimo"/>
              </a:rPr>
              <a:t>Despite the lower fatality rate, most motorcycle accidents result in injuries.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178629"/>
            <a:ext cx="16230600" cy="4794250"/>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191919"/>
                </a:solidFill>
                <a:latin typeface="Montserrat"/>
              </a:rPr>
              <a:t>Riding a motorcycle carries a high level of risk.</a:t>
            </a:r>
          </a:p>
          <a:p>
            <a:pPr marL="539749" lvl="1" indent="-269875">
              <a:lnSpc>
                <a:spcPts val="3499"/>
              </a:lnSpc>
              <a:buFont typeface="Arial"/>
              <a:buChar char="•"/>
            </a:pPr>
            <a:r>
              <a:rPr lang="en-US" sz="2499">
                <a:solidFill>
                  <a:srgbClr val="191919"/>
                </a:solidFill>
                <a:latin typeface="Montserrat"/>
              </a:rPr>
              <a:t>Motorcycle fatalities account for nearly 12% of all vehicle fatalities in NYC, despite motorcycles comprising only 2% of registered vehicles.</a:t>
            </a:r>
          </a:p>
          <a:p>
            <a:pPr marL="539749" lvl="1" indent="-269875">
              <a:lnSpc>
                <a:spcPts val="3499"/>
              </a:lnSpc>
              <a:buFont typeface="Arial"/>
              <a:buChar char="•"/>
            </a:pPr>
            <a:r>
              <a:rPr lang="en-US" sz="2499">
                <a:solidFill>
                  <a:srgbClr val="191919"/>
                </a:solidFill>
                <a:latin typeface="Montserrat"/>
              </a:rPr>
              <a:t>Accidents are prevalent across various locations, but extra caution is advised on highways, expressways, and busy avenues where more fatalities occur.</a:t>
            </a:r>
          </a:p>
          <a:p>
            <a:pPr marL="539749" lvl="1" indent="-269875">
              <a:lnSpc>
                <a:spcPts val="3499"/>
              </a:lnSpc>
              <a:buFont typeface="Arial"/>
              <a:buChar char="•"/>
            </a:pPr>
            <a:r>
              <a:rPr lang="en-US" sz="2499">
                <a:solidFill>
                  <a:srgbClr val="191919"/>
                </a:solidFill>
                <a:latin typeface="Montserrat"/>
              </a:rPr>
              <a:t>The majority of accidents happen during the warmer months, weekends, and rush hours. Opting for rides in cooler months, weekdays, and morning hours can reduce the risk.</a:t>
            </a:r>
          </a:p>
          <a:p>
            <a:pPr marL="539749" lvl="1" indent="-269875">
              <a:lnSpc>
                <a:spcPts val="3499"/>
              </a:lnSpc>
              <a:buFont typeface="Arial"/>
              <a:buChar char="•"/>
            </a:pPr>
            <a:r>
              <a:rPr lang="en-US" sz="2499">
                <a:solidFill>
                  <a:srgbClr val="191919"/>
                </a:solidFill>
                <a:latin typeface="Montserrat"/>
              </a:rPr>
              <a:t>Getting into a motorcycle accident doesn't necessarily mean a fatality, but the risk for injury is higher compared to no injury.</a:t>
            </a:r>
          </a:p>
          <a:p>
            <a:pPr marL="539749" lvl="1" indent="-269875">
              <a:lnSpc>
                <a:spcPts val="3499"/>
              </a:lnSpc>
              <a:buFont typeface="Arial"/>
              <a:buChar char="•"/>
            </a:pPr>
            <a:r>
              <a:rPr lang="en-US" sz="2499">
                <a:solidFill>
                  <a:srgbClr val="191919"/>
                </a:solidFill>
                <a:latin typeface="Montserrat"/>
              </a:rPr>
              <a:t>Being a defensive driver is crucial when riding a motorcycle. It is essential to wear protective gear for personal safety. </a:t>
            </a:r>
          </a:p>
        </p:txBody>
      </p:sp>
      <p:sp>
        <p:nvSpPr>
          <p:cNvPr id="3" name="TextBox 3"/>
          <p:cNvSpPr txBox="1"/>
          <p:nvPr/>
        </p:nvSpPr>
        <p:spPr>
          <a:xfrm>
            <a:off x="1028700" y="990600"/>
            <a:ext cx="10952511" cy="1409700"/>
          </a:xfrm>
          <a:prstGeom prst="rect">
            <a:avLst/>
          </a:prstGeom>
        </p:spPr>
        <p:txBody>
          <a:bodyPr lIns="0" tIns="0" rIns="0" bIns="0" rtlCol="0" anchor="t">
            <a:spAutoFit/>
          </a:bodyPr>
          <a:lstStyle/>
          <a:p>
            <a:pPr>
              <a:lnSpc>
                <a:spcPts val="10800"/>
              </a:lnSpc>
            </a:pPr>
            <a:r>
              <a:rPr lang="en-US" sz="9000">
                <a:solidFill>
                  <a:srgbClr val="191919"/>
                </a:solidFill>
                <a:latin typeface="Arimo"/>
              </a:rPr>
              <a:t>Conclusion</a:t>
            </a:r>
          </a:p>
        </p:txBody>
      </p:sp>
      <p:sp>
        <p:nvSpPr>
          <p:cNvPr id="4" name="Freeform 4"/>
          <p:cNvSpPr/>
          <p:nvPr/>
        </p:nvSpPr>
        <p:spPr>
          <a:xfrm>
            <a:off x="0" y="8362467"/>
            <a:ext cx="9144000" cy="1924533"/>
          </a:xfrm>
          <a:custGeom>
            <a:avLst/>
            <a:gdLst/>
            <a:ahLst/>
            <a:cxnLst/>
            <a:rect l="l" t="t" r="r" b="b"/>
            <a:pathLst>
              <a:path w="9331068" h="1924533">
                <a:moveTo>
                  <a:pt x="0" y="0"/>
                </a:moveTo>
                <a:lnTo>
                  <a:pt x="9331068" y="0"/>
                </a:lnTo>
                <a:lnTo>
                  <a:pt x="9331068" y="1924533"/>
                </a:lnTo>
                <a:lnTo>
                  <a:pt x="0" y="1924533"/>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9144000" y="8362467"/>
            <a:ext cx="9144000" cy="1924533"/>
          </a:xfrm>
          <a:custGeom>
            <a:avLst/>
            <a:gdLst/>
            <a:ahLst/>
            <a:cxnLst/>
            <a:rect l="l" t="t" r="r" b="b"/>
            <a:pathLst>
              <a:path w="9331068" h="1924533">
                <a:moveTo>
                  <a:pt x="0" y="0"/>
                </a:moveTo>
                <a:lnTo>
                  <a:pt x="9331068" y="0"/>
                </a:lnTo>
                <a:lnTo>
                  <a:pt x="9331068" y="1924533"/>
                </a:lnTo>
                <a:lnTo>
                  <a:pt x="0" y="1924533"/>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06515" y="3913220"/>
            <a:ext cx="10074970" cy="1651635"/>
          </a:xfrm>
          <a:prstGeom prst="rect">
            <a:avLst/>
          </a:prstGeom>
        </p:spPr>
        <p:txBody>
          <a:bodyPr lIns="0" tIns="0" rIns="0" bIns="0" rtlCol="0" anchor="t">
            <a:spAutoFit/>
          </a:bodyPr>
          <a:lstStyle/>
          <a:p>
            <a:pPr algn="ctr">
              <a:lnSpc>
                <a:spcPts val="13439"/>
              </a:lnSpc>
            </a:pPr>
            <a:r>
              <a:rPr lang="en-US" sz="9600">
                <a:solidFill>
                  <a:srgbClr val="1D1D1F"/>
                </a:solidFill>
                <a:latin typeface="Raleway Heavy"/>
              </a:rPr>
              <a:t>THANK YOU</a:t>
            </a:r>
          </a:p>
        </p:txBody>
      </p:sp>
      <p:sp>
        <p:nvSpPr>
          <p:cNvPr id="3" name="AutoShape 3"/>
          <p:cNvSpPr/>
          <p:nvPr/>
        </p:nvSpPr>
        <p:spPr>
          <a:xfrm>
            <a:off x="8434614" y="5708403"/>
            <a:ext cx="1418771" cy="0"/>
          </a:xfrm>
          <a:prstGeom prst="line">
            <a:avLst/>
          </a:prstGeom>
          <a:ln w="47625" cap="flat">
            <a:solidFill>
              <a:srgbClr val="66A89C"/>
            </a:solidFill>
            <a:prstDash val="solid"/>
            <a:headEnd type="none" w="sm" len="sm"/>
            <a:tailEnd type="none" w="sm" len="sm"/>
          </a:ln>
        </p:spPr>
      </p:sp>
      <p:sp>
        <p:nvSpPr>
          <p:cNvPr id="4" name="Freeform 4"/>
          <p:cNvSpPr/>
          <p:nvPr/>
        </p:nvSpPr>
        <p:spPr>
          <a:xfrm>
            <a:off x="9144000" y="8362467"/>
            <a:ext cx="9144000" cy="1924533"/>
          </a:xfrm>
          <a:custGeom>
            <a:avLst/>
            <a:gdLst/>
            <a:ahLst/>
            <a:cxnLst/>
            <a:rect l="l" t="t" r="r" b="b"/>
            <a:pathLst>
              <a:path w="9331068" h="1924533">
                <a:moveTo>
                  <a:pt x="0" y="0"/>
                </a:moveTo>
                <a:lnTo>
                  <a:pt x="9331068" y="0"/>
                </a:lnTo>
                <a:lnTo>
                  <a:pt x="9331068" y="1924533"/>
                </a:lnTo>
                <a:lnTo>
                  <a:pt x="0" y="1924533"/>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0" y="8362467"/>
            <a:ext cx="9144000" cy="1924533"/>
          </a:xfrm>
          <a:custGeom>
            <a:avLst/>
            <a:gdLst/>
            <a:ahLst/>
            <a:cxnLst/>
            <a:rect l="l" t="t" r="r" b="b"/>
            <a:pathLst>
              <a:path w="9331068" h="1924533">
                <a:moveTo>
                  <a:pt x="0" y="0"/>
                </a:moveTo>
                <a:lnTo>
                  <a:pt x="9331068" y="0"/>
                </a:lnTo>
                <a:lnTo>
                  <a:pt x="9331068" y="1924533"/>
                </a:lnTo>
                <a:lnTo>
                  <a:pt x="0" y="1924533"/>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362467"/>
            <a:ext cx="9144000" cy="1924533"/>
          </a:xfrm>
          <a:custGeom>
            <a:avLst/>
            <a:gdLst/>
            <a:ahLst/>
            <a:cxnLst/>
            <a:rect l="l" t="t" r="r" b="b"/>
            <a:pathLst>
              <a:path w="9331068" h="1924533">
                <a:moveTo>
                  <a:pt x="0" y="0"/>
                </a:moveTo>
                <a:lnTo>
                  <a:pt x="9331068" y="0"/>
                </a:lnTo>
                <a:lnTo>
                  <a:pt x="9331068" y="1924533"/>
                </a:lnTo>
                <a:lnTo>
                  <a:pt x="0" y="1924533"/>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2772206"/>
            <a:ext cx="16230600" cy="4742587"/>
            <a:chOff x="0" y="0"/>
            <a:chExt cx="4274726" cy="1249077"/>
          </a:xfrm>
        </p:grpSpPr>
        <p:sp>
          <p:nvSpPr>
            <p:cNvPr id="4" name="Freeform 4"/>
            <p:cNvSpPr/>
            <p:nvPr/>
          </p:nvSpPr>
          <p:spPr>
            <a:xfrm>
              <a:off x="0" y="0"/>
              <a:ext cx="4274726" cy="1249076"/>
            </a:xfrm>
            <a:custGeom>
              <a:avLst/>
              <a:gdLst/>
              <a:ahLst/>
              <a:cxnLst/>
              <a:rect l="l" t="t" r="r" b="b"/>
              <a:pathLst>
                <a:path w="4274726" h="1249076">
                  <a:moveTo>
                    <a:pt x="24327" y="0"/>
                  </a:moveTo>
                  <a:lnTo>
                    <a:pt x="4250399" y="0"/>
                  </a:lnTo>
                  <a:cubicBezTo>
                    <a:pt x="4263834" y="0"/>
                    <a:pt x="4274726" y="10891"/>
                    <a:pt x="4274726" y="24327"/>
                  </a:cubicBezTo>
                  <a:lnTo>
                    <a:pt x="4274726" y="1224750"/>
                  </a:lnTo>
                  <a:cubicBezTo>
                    <a:pt x="4274726" y="1231202"/>
                    <a:pt x="4272163" y="1237389"/>
                    <a:pt x="4267601" y="1241951"/>
                  </a:cubicBezTo>
                  <a:cubicBezTo>
                    <a:pt x="4263039" y="1246513"/>
                    <a:pt x="4256851" y="1249076"/>
                    <a:pt x="4250399" y="1249076"/>
                  </a:cubicBezTo>
                  <a:lnTo>
                    <a:pt x="24327" y="1249076"/>
                  </a:lnTo>
                  <a:cubicBezTo>
                    <a:pt x="10891" y="1249076"/>
                    <a:pt x="0" y="1238185"/>
                    <a:pt x="0" y="1224750"/>
                  </a:cubicBezTo>
                  <a:lnTo>
                    <a:pt x="0" y="24327"/>
                  </a:lnTo>
                  <a:cubicBezTo>
                    <a:pt x="0" y="10891"/>
                    <a:pt x="10891" y="0"/>
                    <a:pt x="24327" y="0"/>
                  </a:cubicBezTo>
                  <a:close/>
                </a:path>
              </a:pathLst>
            </a:custGeom>
            <a:solidFill>
              <a:srgbClr val="4B4154"/>
            </a:solidFill>
          </p:spPr>
        </p:sp>
        <p:sp>
          <p:nvSpPr>
            <p:cNvPr id="5" name="TextBox 5"/>
            <p:cNvSpPr txBox="1"/>
            <p:nvPr/>
          </p:nvSpPr>
          <p:spPr>
            <a:xfrm>
              <a:off x="0" y="-28575"/>
              <a:ext cx="812800" cy="841375"/>
            </a:xfrm>
            <a:prstGeom prst="rect">
              <a:avLst/>
            </a:prstGeom>
          </p:spPr>
          <p:txBody>
            <a:bodyPr lIns="50800" tIns="50800" rIns="50800" bIns="50800" rtlCol="0" anchor="ctr"/>
            <a:lstStyle/>
            <a:p>
              <a:pPr algn="ctr">
                <a:lnSpc>
                  <a:spcPts val="3250"/>
                </a:lnSpc>
              </a:pPr>
              <a:endParaRPr/>
            </a:p>
          </p:txBody>
        </p:sp>
      </p:grpSp>
      <p:sp>
        <p:nvSpPr>
          <p:cNvPr id="6" name="TextBox 6"/>
          <p:cNvSpPr txBox="1"/>
          <p:nvPr/>
        </p:nvSpPr>
        <p:spPr>
          <a:xfrm>
            <a:off x="1561426" y="3199969"/>
            <a:ext cx="15165147" cy="4314825"/>
          </a:xfrm>
          <a:prstGeom prst="rect">
            <a:avLst/>
          </a:prstGeom>
        </p:spPr>
        <p:txBody>
          <a:bodyPr lIns="0" tIns="0" rIns="0" bIns="0" rtlCol="0" anchor="t">
            <a:spAutoFit/>
          </a:bodyPr>
          <a:lstStyle/>
          <a:p>
            <a:pPr marL="560044" lvl="1" indent="-280022">
              <a:lnSpc>
                <a:spcPts val="3112"/>
              </a:lnSpc>
              <a:buFont typeface="Arial"/>
              <a:buChar char="•"/>
            </a:pPr>
            <a:r>
              <a:rPr lang="en-US" sz="2593">
                <a:solidFill>
                  <a:srgbClr val="FFFFFF"/>
                </a:solidFill>
                <a:latin typeface="Arimo"/>
              </a:rPr>
              <a:t>We will explore NYC Open Data: Motor Vehicle Collision - Crashes data that is available to the public.</a:t>
            </a:r>
          </a:p>
          <a:p>
            <a:pPr marL="560044" lvl="1" indent="-280022">
              <a:lnSpc>
                <a:spcPts val="3112"/>
              </a:lnSpc>
              <a:buFont typeface="Arial"/>
              <a:buChar char="•"/>
            </a:pPr>
            <a:r>
              <a:rPr lang="en-US" sz="2593">
                <a:solidFill>
                  <a:srgbClr val="FFFFFF"/>
                </a:solidFill>
                <a:latin typeface="Arimo"/>
              </a:rPr>
              <a:t>This large dataset contains information collected by the NYPD of all motor vehicle crashes in New York City.</a:t>
            </a:r>
          </a:p>
          <a:p>
            <a:pPr marL="560044" lvl="1" indent="-280022">
              <a:lnSpc>
                <a:spcPts val="3112"/>
              </a:lnSpc>
              <a:buFont typeface="Arial"/>
              <a:buChar char="•"/>
            </a:pPr>
            <a:r>
              <a:rPr lang="en-US" sz="2593">
                <a:solidFill>
                  <a:srgbClr val="FFFFFF"/>
                </a:solidFill>
                <a:latin typeface="Arimo"/>
              </a:rPr>
              <a:t>Police officers fill out a form called MV-104AN whenever there is an accident that causes injury, death, or at least $1000 worth of damage. </a:t>
            </a:r>
          </a:p>
          <a:p>
            <a:pPr marL="560044" lvl="1" indent="-280022">
              <a:lnSpc>
                <a:spcPts val="3112"/>
              </a:lnSpc>
              <a:buFont typeface="Arial"/>
              <a:buChar char="•"/>
            </a:pPr>
            <a:r>
              <a:rPr lang="en-US" sz="2593">
                <a:solidFill>
                  <a:srgbClr val="FFFFFF"/>
                </a:solidFill>
                <a:latin typeface="Arimo"/>
              </a:rPr>
              <a:t>This information is stored in a database and can potentially be used to improve traffic safety.</a:t>
            </a:r>
          </a:p>
          <a:p>
            <a:pPr marL="560044" lvl="1" indent="-280022">
              <a:lnSpc>
                <a:spcPts val="3112"/>
              </a:lnSpc>
              <a:buFont typeface="Arial"/>
              <a:buChar char="•"/>
            </a:pPr>
            <a:r>
              <a:rPr lang="en-US" sz="2593">
                <a:solidFill>
                  <a:srgbClr val="FFFFFF"/>
                </a:solidFill>
                <a:latin typeface="Arimo"/>
              </a:rPr>
              <a:t>The data set goes all the way to 2023 but I will be using the data from 2016-2022 since they are the available complete years.</a:t>
            </a:r>
          </a:p>
          <a:p>
            <a:pPr marL="560044" lvl="1" indent="-280022">
              <a:lnSpc>
                <a:spcPts val="3112"/>
              </a:lnSpc>
              <a:buFont typeface="Arial"/>
              <a:buChar char="•"/>
            </a:pPr>
            <a:r>
              <a:rPr lang="en-US" sz="2593">
                <a:solidFill>
                  <a:srgbClr val="FFFFFF"/>
                </a:solidFill>
                <a:latin typeface="Arimo"/>
              </a:rPr>
              <a:t>It is important to note not everybody reports their accidents to the police.</a:t>
            </a:r>
          </a:p>
          <a:p>
            <a:pPr algn="l">
              <a:lnSpc>
                <a:spcPts val="3112"/>
              </a:lnSpc>
            </a:pPr>
            <a:endParaRPr lang="en-US" sz="2593">
              <a:solidFill>
                <a:srgbClr val="FFFFFF"/>
              </a:solidFill>
              <a:latin typeface="Arimo"/>
            </a:endParaRPr>
          </a:p>
        </p:txBody>
      </p:sp>
      <p:sp>
        <p:nvSpPr>
          <p:cNvPr id="7" name="TextBox 7"/>
          <p:cNvSpPr txBox="1"/>
          <p:nvPr/>
        </p:nvSpPr>
        <p:spPr>
          <a:xfrm>
            <a:off x="1028700" y="1000125"/>
            <a:ext cx="16230600" cy="1085850"/>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000000"/>
                </a:solidFill>
                <a:latin typeface="Arimo Bold"/>
              </a:rPr>
              <a:t>about the dataset</a:t>
            </a:r>
          </a:p>
        </p:txBody>
      </p:sp>
      <p:sp>
        <p:nvSpPr>
          <p:cNvPr id="8" name="Freeform 8"/>
          <p:cNvSpPr/>
          <p:nvPr/>
        </p:nvSpPr>
        <p:spPr>
          <a:xfrm>
            <a:off x="9144000" y="8362467"/>
            <a:ext cx="9144000" cy="1924533"/>
          </a:xfrm>
          <a:custGeom>
            <a:avLst/>
            <a:gdLst/>
            <a:ahLst/>
            <a:cxnLst/>
            <a:rect l="l" t="t" r="r" b="b"/>
            <a:pathLst>
              <a:path w="9331068" h="1924533">
                <a:moveTo>
                  <a:pt x="0" y="0"/>
                </a:moveTo>
                <a:lnTo>
                  <a:pt x="9331068" y="0"/>
                </a:lnTo>
                <a:lnTo>
                  <a:pt x="9331068" y="1924533"/>
                </a:lnTo>
                <a:lnTo>
                  <a:pt x="0" y="1924533"/>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9979" y="3886200"/>
            <a:ext cx="6629400" cy="2514600"/>
            <a:chOff x="0" y="0"/>
            <a:chExt cx="2242538" cy="850618"/>
          </a:xfrm>
        </p:grpSpPr>
        <p:sp>
          <p:nvSpPr>
            <p:cNvPr id="3" name="Freeform 3"/>
            <p:cNvSpPr/>
            <p:nvPr/>
          </p:nvSpPr>
          <p:spPr>
            <a:xfrm>
              <a:off x="0" y="0"/>
              <a:ext cx="2242538" cy="850618"/>
            </a:xfrm>
            <a:custGeom>
              <a:avLst/>
              <a:gdLst/>
              <a:ahLst/>
              <a:cxnLst/>
              <a:rect l="l" t="t" r="r" b="b"/>
              <a:pathLst>
                <a:path w="2242538" h="850618">
                  <a:moveTo>
                    <a:pt x="0" y="0"/>
                  </a:moveTo>
                  <a:lnTo>
                    <a:pt x="2242538" y="0"/>
                  </a:lnTo>
                  <a:lnTo>
                    <a:pt x="2242538" y="850618"/>
                  </a:lnTo>
                  <a:lnTo>
                    <a:pt x="0" y="850618"/>
                  </a:lnTo>
                  <a:close/>
                </a:path>
              </a:pathLst>
            </a:custGeom>
            <a:solidFill>
              <a:srgbClr val="66A89C"/>
            </a:solidFill>
          </p:spPr>
        </p:sp>
      </p:grpSp>
      <p:sp>
        <p:nvSpPr>
          <p:cNvPr id="4" name="Freeform 4"/>
          <p:cNvSpPr/>
          <p:nvPr/>
        </p:nvSpPr>
        <p:spPr>
          <a:xfrm>
            <a:off x="9144000" y="8362467"/>
            <a:ext cx="9144000" cy="1924533"/>
          </a:xfrm>
          <a:custGeom>
            <a:avLst/>
            <a:gdLst/>
            <a:ahLst/>
            <a:cxnLst/>
            <a:rect l="l" t="t" r="r" b="b"/>
            <a:pathLst>
              <a:path w="9331068" h="1924533">
                <a:moveTo>
                  <a:pt x="0" y="0"/>
                </a:moveTo>
                <a:lnTo>
                  <a:pt x="9331068" y="0"/>
                </a:lnTo>
                <a:lnTo>
                  <a:pt x="9331068" y="1924533"/>
                </a:lnTo>
                <a:lnTo>
                  <a:pt x="0" y="1924533"/>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10391496" y="4343400"/>
            <a:ext cx="7896504" cy="5922378"/>
          </a:xfrm>
          <a:custGeom>
            <a:avLst/>
            <a:gdLst/>
            <a:ahLst/>
            <a:cxnLst/>
            <a:rect l="l" t="t" r="r" b="b"/>
            <a:pathLst>
              <a:path w="7896504" h="5922378">
                <a:moveTo>
                  <a:pt x="0" y="0"/>
                </a:moveTo>
                <a:lnTo>
                  <a:pt x="7896504" y="0"/>
                </a:lnTo>
                <a:lnTo>
                  <a:pt x="7896504" y="5922378"/>
                </a:lnTo>
                <a:lnTo>
                  <a:pt x="0" y="5922378"/>
                </a:lnTo>
                <a:lnTo>
                  <a:pt x="0" y="0"/>
                </a:lnTo>
                <a:close/>
              </a:path>
            </a:pathLst>
          </a:custGeom>
          <a:blipFill>
            <a:blip r:embed="rId4"/>
            <a:stretch>
              <a:fillRect/>
            </a:stretch>
          </a:blipFill>
        </p:spPr>
      </p:sp>
      <p:sp>
        <p:nvSpPr>
          <p:cNvPr id="6" name="Freeform 6"/>
          <p:cNvSpPr/>
          <p:nvPr/>
        </p:nvSpPr>
        <p:spPr>
          <a:xfrm>
            <a:off x="7790824" y="-84503"/>
            <a:ext cx="4568376" cy="6091168"/>
          </a:xfrm>
          <a:custGeom>
            <a:avLst/>
            <a:gdLst/>
            <a:ahLst/>
            <a:cxnLst/>
            <a:rect l="l" t="t" r="r" b="b"/>
            <a:pathLst>
              <a:path w="4568376" h="6091168">
                <a:moveTo>
                  <a:pt x="0" y="0"/>
                </a:moveTo>
                <a:lnTo>
                  <a:pt x="4568376" y="0"/>
                </a:lnTo>
                <a:lnTo>
                  <a:pt x="4568376" y="6091169"/>
                </a:lnTo>
                <a:lnTo>
                  <a:pt x="0" y="6091169"/>
                </a:lnTo>
                <a:lnTo>
                  <a:pt x="0" y="0"/>
                </a:lnTo>
                <a:close/>
              </a:path>
            </a:pathLst>
          </a:custGeom>
          <a:blipFill>
            <a:blip r:embed="rId5"/>
            <a:stretch>
              <a:fillRect/>
            </a:stretch>
          </a:blipFill>
        </p:spPr>
      </p:sp>
      <p:sp>
        <p:nvSpPr>
          <p:cNvPr id="7" name="Freeform 7"/>
          <p:cNvSpPr/>
          <p:nvPr/>
        </p:nvSpPr>
        <p:spPr>
          <a:xfrm>
            <a:off x="5361434" y="4343400"/>
            <a:ext cx="541613" cy="467141"/>
          </a:xfrm>
          <a:custGeom>
            <a:avLst/>
            <a:gdLst/>
            <a:ahLst/>
            <a:cxnLst/>
            <a:rect l="l" t="t" r="r" b="b"/>
            <a:pathLst>
              <a:path w="541613" h="467141">
                <a:moveTo>
                  <a:pt x="0" y="0"/>
                </a:moveTo>
                <a:lnTo>
                  <a:pt x="541613" y="0"/>
                </a:lnTo>
                <a:lnTo>
                  <a:pt x="541613" y="467141"/>
                </a:lnTo>
                <a:lnTo>
                  <a:pt x="0" y="467141"/>
                </a:lnTo>
                <a:lnTo>
                  <a:pt x="0" y="0"/>
                </a:lnTo>
                <a:close/>
              </a:path>
            </a:pathLst>
          </a:custGeom>
          <a:blipFill>
            <a:blip r:embed="rId6"/>
            <a:stretch>
              <a:fillRect/>
            </a:stretch>
          </a:blipFill>
        </p:spPr>
      </p:sp>
      <p:grpSp>
        <p:nvGrpSpPr>
          <p:cNvPr id="8" name="Group 8"/>
          <p:cNvGrpSpPr/>
          <p:nvPr/>
        </p:nvGrpSpPr>
        <p:grpSpPr>
          <a:xfrm>
            <a:off x="909668" y="4343400"/>
            <a:ext cx="5970021" cy="1627706"/>
            <a:chOff x="0" y="0"/>
            <a:chExt cx="7960028" cy="2170274"/>
          </a:xfrm>
        </p:grpSpPr>
        <p:sp>
          <p:nvSpPr>
            <p:cNvPr id="9" name="TextBox 9"/>
            <p:cNvSpPr txBox="1"/>
            <p:nvPr/>
          </p:nvSpPr>
          <p:spPr>
            <a:xfrm>
              <a:off x="0" y="-95250"/>
              <a:ext cx="7960028" cy="846245"/>
            </a:xfrm>
            <a:prstGeom prst="rect">
              <a:avLst/>
            </a:prstGeom>
          </p:spPr>
          <p:txBody>
            <a:bodyPr lIns="0" tIns="0" rIns="0" bIns="0" rtlCol="0" anchor="t">
              <a:spAutoFit/>
            </a:bodyPr>
            <a:lstStyle/>
            <a:p>
              <a:pPr marL="0" lvl="0" indent="0" algn="l">
                <a:lnSpc>
                  <a:spcPts val="5179"/>
                </a:lnSpc>
                <a:spcBef>
                  <a:spcPct val="0"/>
                </a:spcBef>
              </a:pPr>
              <a:r>
                <a:rPr lang="en-US" sz="3699" spc="443">
                  <a:solidFill>
                    <a:srgbClr val="000000"/>
                  </a:solidFill>
                  <a:latin typeface="Arimo"/>
                </a:rPr>
                <a:t>MY YAMAHA R3</a:t>
              </a:r>
            </a:p>
          </p:txBody>
        </p:sp>
        <p:sp>
          <p:nvSpPr>
            <p:cNvPr id="10" name="TextBox 10"/>
            <p:cNvSpPr txBox="1"/>
            <p:nvPr/>
          </p:nvSpPr>
          <p:spPr>
            <a:xfrm>
              <a:off x="0" y="925038"/>
              <a:ext cx="7960028" cy="1245236"/>
            </a:xfrm>
            <a:prstGeom prst="rect">
              <a:avLst/>
            </a:prstGeom>
          </p:spPr>
          <p:txBody>
            <a:bodyPr lIns="0" tIns="0" rIns="0" bIns="0" rtlCol="0" anchor="t">
              <a:spAutoFit/>
            </a:bodyPr>
            <a:lstStyle/>
            <a:p>
              <a:pPr marL="0" lvl="0" indent="0">
                <a:lnSpc>
                  <a:spcPts val="3779"/>
                </a:lnSpc>
                <a:spcBef>
                  <a:spcPct val="0"/>
                </a:spcBef>
              </a:pPr>
              <a:r>
                <a:rPr lang="en-US" sz="2699">
                  <a:solidFill>
                    <a:srgbClr val="000000"/>
                  </a:solidFill>
                  <a:latin typeface="Arimo"/>
                </a:rPr>
                <a:t>I am interested in what the dataset tells me about motorcycle collisions in NYC. </a:t>
              </a:r>
            </a:p>
          </p:txBody>
        </p:sp>
      </p:grpSp>
      <p:sp>
        <p:nvSpPr>
          <p:cNvPr id="11" name="Freeform 11"/>
          <p:cNvSpPr/>
          <p:nvPr/>
        </p:nvSpPr>
        <p:spPr>
          <a:xfrm>
            <a:off x="0" y="8362467"/>
            <a:ext cx="9144000" cy="1924533"/>
          </a:xfrm>
          <a:custGeom>
            <a:avLst/>
            <a:gdLst/>
            <a:ahLst/>
            <a:cxnLst/>
            <a:rect l="l" t="t" r="r" b="b"/>
            <a:pathLst>
              <a:path w="9331068" h="1924533">
                <a:moveTo>
                  <a:pt x="0" y="0"/>
                </a:moveTo>
                <a:lnTo>
                  <a:pt x="9331068" y="0"/>
                </a:lnTo>
                <a:lnTo>
                  <a:pt x="9331068" y="1924533"/>
                </a:lnTo>
                <a:lnTo>
                  <a:pt x="0" y="1924533"/>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34861" y="702129"/>
            <a:ext cx="10838293" cy="6544955"/>
          </a:xfrm>
          <a:custGeom>
            <a:avLst/>
            <a:gdLst/>
            <a:ahLst/>
            <a:cxnLst/>
            <a:rect l="l" t="t" r="r" b="b"/>
            <a:pathLst>
              <a:path w="10838293" h="6544955">
                <a:moveTo>
                  <a:pt x="0" y="0"/>
                </a:moveTo>
                <a:lnTo>
                  <a:pt x="10838292" y="0"/>
                </a:lnTo>
                <a:lnTo>
                  <a:pt x="10838292" y="6544955"/>
                </a:lnTo>
                <a:lnTo>
                  <a:pt x="0" y="6544955"/>
                </a:lnTo>
                <a:lnTo>
                  <a:pt x="0" y="0"/>
                </a:lnTo>
                <a:close/>
              </a:path>
            </a:pathLst>
          </a:custGeom>
          <a:blipFill>
            <a:blip r:embed="rId2"/>
            <a:stretch>
              <a:fillRect/>
            </a:stretch>
          </a:blipFill>
        </p:spPr>
      </p:sp>
      <p:sp>
        <p:nvSpPr>
          <p:cNvPr id="3" name="TextBox 3"/>
          <p:cNvSpPr txBox="1"/>
          <p:nvPr/>
        </p:nvSpPr>
        <p:spPr>
          <a:xfrm>
            <a:off x="8994759" y="6681599"/>
            <a:ext cx="8672756" cy="2576701"/>
          </a:xfrm>
          <a:prstGeom prst="rect">
            <a:avLst/>
          </a:prstGeom>
        </p:spPr>
        <p:txBody>
          <a:bodyPr lIns="0" tIns="0" rIns="0" bIns="0" rtlCol="0" anchor="t">
            <a:spAutoFit/>
          </a:bodyPr>
          <a:lstStyle/>
          <a:p>
            <a:pPr marL="524658" lvl="1" indent="-262329">
              <a:lnSpc>
                <a:spcPts val="3402"/>
              </a:lnSpc>
              <a:buFont typeface="Arial"/>
              <a:buChar char="•"/>
            </a:pPr>
            <a:r>
              <a:rPr lang="en-US" sz="2430">
                <a:solidFill>
                  <a:srgbClr val="191919"/>
                </a:solidFill>
                <a:latin typeface="Arimo"/>
              </a:rPr>
              <a:t>Motorcycle accidents from 2016 to 2022: 1.1% of all accidents.</a:t>
            </a:r>
          </a:p>
          <a:p>
            <a:pPr marL="524658" lvl="1" indent="-262329">
              <a:lnSpc>
                <a:spcPts val="3402"/>
              </a:lnSpc>
              <a:buFont typeface="Arial"/>
              <a:buChar char="•"/>
            </a:pPr>
            <a:r>
              <a:rPr lang="en-US" sz="2430">
                <a:solidFill>
                  <a:srgbClr val="191919"/>
                </a:solidFill>
                <a:latin typeface="Arimo"/>
              </a:rPr>
              <a:t>In other words, 1 in 100 accidents involves a motorcycle.</a:t>
            </a:r>
          </a:p>
          <a:p>
            <a:pPr marL="524658" lvl="1" indent="-262329">
              <a:lnSpc>
                <a:spcPts val="3402"/>
              </a:lnSpc>
              <a:buFont typeface="Arial"/>
              <a:buChar char="•"/>
            </a:pPr>
            <a:r>
              <a:rPr lang="en-US" sz="2430">
                <a:solidFill>
                  <a:srgbClr val="191919"/>
                </a:solidFill>
                <a:latin typeface="Arimo"/>
              </a:rPr>
              <a:t>This statistic becomes more concerning when considering that motorcycles constitute only 2% of registered vehicles in NYC, as reported by the DMV.</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03286" y="1302560"/>
            <a:ext cx="11349218" cy="7681880"/>
          </a:xfrm>
          <a:custGeom>
            <a:avLst/>
            <a:gdLst/>
            <a:ahLst/>
            <a:cxnLst/>
            <a:rect l="l" t="t" r="r" b="b"/>
            <a:pathLst>
              <a:path w="11349218" h="7681880">
                <a:moveTo>
                  <a:pt x="0" y="0"/>
                </a:moveTo>
                <a:lnTo>
                  <a:pt x="11349217" y="0"/>
                </a:lnTo>
                <a:lnTo>
                  <a:pt x="11349217" y="7681880"/>
                </a:lnTo>
                <a:lnTo>
                  <a:pt x="0" y="7681880"/>
                </a:lnTo>
                <a:lnTo>
                  <a:pt x="0" y="0"/>
                </a:lnTo>
                <a:close/>
              </a:path>
            </a:pathLst>
          </a:custGeom>
          <a:blipFill>
            <a:blip r:embed="rId2"/>
            <a:stretch>
              <a:fillRect/>
            </a:stretch>
          </a:blipFill>
        </p:spPr>
      </p:sp>
      <p:sp>
        <p:nvSpPr>
          <p:cNvPr id="3" name="TextBox 3"/>
          <p:cNvSpPr txBox="1"/>
          <p:nvPr/>
        </p:nvSpPr>
        <p:spPr>
          <a:xfrm>
            <a:off x="10761135" y="5086350"/>
            <a:ext cx="6780439" cy="2184400"/>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191919"/>
                </a:solidFill>
                <a:latin typeface="Arimo"/>
              </a:rPr>
              <a:t>The risk of accident is high. More of less like flipping a coin. </a:t>
            </a:r>
          </a:p>
          <a:p>
            <a:pPr marL="539749" lvl="1" indent="-269875">
              <a:lnSpc>
                <a:spcPts val="3499"/>
              </a:lnSpc>
              <a:buFont typeface="Arial"/>
              <a:buChar char="•"/>
            </a:pPr>
            <a:r>
              <a:rPr lang="en-US" sz="2499">
                <a:solidFill>
                  <a:srgbClr val="191919"/>
                </a:solidFill>
                <a:latin typeface="Arimo"/>
              </a:rPr>
              <a:t>Definitely not the safest mode for transportation. I would not rely on a motorcycle for everyday use.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680698"/>
            <a:ext cx="9902109" cy="8869762"/>
          </a:xfrm>
          <a:custGeom>
            <a:avLst/>
            <a:gdLst/>
            <a:ahLst/>
            <a:cxnLst/>
            <a:rect l="l" t="t" r="r" b="b"/>
            <a:pathLst>
              <a:path w="9902109" h="8869762">
                <a:moveTo>
                  <a:pt x="0" y="0"/>
                </a:moveTo>
                <a:lnTo>
                  <a:pt x="9902109" y="0"/>
                </a:lnTo>
                <a:lnTo>
                  <a:pt x="9902109" y="8869762"/>
                </a:lnTo>
                <a:lnTo>
                  <a:pt x="0" y="8869762"/>
                </a:lnTo>
                <a:lnTo>
                  <a:pt x="0" y="0"/>
                </a:lnTo>
                <a:close/>
              </a:path>
            </a:pathLst>
          </a:custGeom>
          <a:blipFill>
            <a:blip r:embed="rId2"/>
            <a:stretch>
              <a:fillRect/>
            </a:stretch>
          </a:blipFill>
        </p:spPr>
      </p:sp>
      <p:sp>
        <p:nvSpPr>
          <p:cNvPr id="3" name="TextBox 3"/>
          <p:cNvSpPr txBox="1"/>
          <p:nvPr/>
        </p:nvSpPr>
        <p:spPr>
          <a:xfrm>
            <a:off x="10478861" y="2051050"/>
            <a:ext cx="6780439" cy="6565900"/>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191919"/>
                </a:solidFill>
                <a:latin typeface="Arimo"/>
              </a:rPr>
              <a:t>Motorcycle accident occurrences were the highest in the year 2017.</a:t>
            </a:r>
          </a:p>
          <a:p>
            <a:pPr marL="539749" lvl="1" indent="-269875">
              <a:lnSpc>
                <a:spcPts val="3499"/>
              </a:lnSpc>
              <a:buFont typeface="Arial"/>
              <a:buChar char="•"/>
            </a:pPr>
            <a:r>
              <a:rPr lang="en-US" sz="2499">
                <a:solidFill>
                  <a:srgbClr val="191919"/>
                </a:solidFill>
                <a:latin typeface="Arimo"/>
              </a:rPr>
              <a:t>There was a dip in accidents in 2020, most likely due to the COVID-19 outbreak. With fewer people outside, there was less opportunity for accidents to occur.</a:t>
            </a:r>
          </a:p>
          <a:p>
            <a:pPr marL="539749" lvl="1" indent="-269875">
              <a:lnSpc>
                <a:spcPts val="3499"/>
              </a:lnSpc>
              <a:buFont typeface="Arial"/>
              <a:buChar char="•"/>
            </a:pPr>
            <a:r>
              <a:rPr lang="en-US" sz="2499">
                <a:solidFill>
                  <a:srgbClr val="191919"/>
                </a:solidFill>
                <a:latin typeface="Arimo"/>
              </a:rPr>
              <a:t>The frequency of accidents has not returned to previous levels.</a:t>
            </a:r>
          </a:p>
          <a:p>
            <a:pPr marL="539749" lvl="1" indent="-269875">
              <a:lnSpc>
                <a:spcPts val="3499"/>
              </a:lnSpc>
              <a:buFont typeface="Arial"/>
              <a:buChar char="•"/>
            </a:pPr>
            <a:r>
              <a:rPr lang="en-US" sz="2499">
                <a:solidFill>
                  <a:srgbClr val="191919"/>
                </a:solidFill>
                <a:latin typeface="Arimo"/>
              </a:rPr>
              <a:t>The dataset was produced specifically to improve traffic safety which could also explain the decrease in accidents.</a:t>
            </a:r>
          </a:p>
          <a:p>
            <a:pPr marL="539749" lvl="1" indent="-269875">
              <a:lnSpc>
                <a:spcPts val="3499"/>
              </a:lnSpc>
              <a:buFont typeface="Arial"/>
              <a:buChar char="•"/>
            </a:pPr>
            <a:r>
              <a:rPr lang="en-US" sz="2499">
                <a:solidFill>
                  <a:srgbClr val="191919"/>
                </a:solidFill>
                <a:latin typeface="Arimo"/>
              </a:rPr>
              <a:t>To make a conclusive and confident assertion about the positive changes, we would need more years of data to see if frequency of collisions will rise or reduce.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28700"/>
            <a:ext cx="10951982" cy="7539282"/>
          </a:xfrm>
          <a:custGeom>
            <a:avLst/>
            <a:gdLst/>
            <a:ahLst/>
            <a:cxnLst/>
            <a:rect l="l" t="t" r="r" b="b"/>
            <a:pathLst>
              <a:path w="10951982" h="7539282">
                <a:moveTo>
                  <a:pt x="0" y="0"/>
                </a:moveTo>
                <a:lnTo>
                  <a:pt x="10951982" y="0"/>
                </a:lnTo>
                <a:lnTo>
                  <a:pt x="10951982" y="7539282"/>
                </a:lnTo>
                <a:lnTo>
                  <a:pt x="0" y="7539282"/>
                </a:lnTo>
                <a:lnTo>
                  <a:pt x="0" y="0"/>
                </a:lnTo>
                <a:close/>
              </a:path>
            </a:pathLst>
          </a:custGeom>
          <a:blipFill>
            <a:blip r:embed="rId2"/>
            <a:stretch>
              <a:fillRect/>
            </a:stretch>
          </a:blipFill>
        </p:spPr>
      </p:sp>
      <p:sp>
        <p:nvSpPr>
          <p:cNvPr id="3" name="TextBox 3"/>
          <p:cNvSpPr txBox="1"/>
          <p:nvPr/>
        </p:nvSpPr>
        <p:spPr>
          <a:xfrm>
            <a:off x="10478861" y="1751481"/>
            <a:ext cx="6780439" cy="7240270"/>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191919"/>
                </a:solidFill>
                <a:latin typeface="Arimo"/>
              </a:rPr>
              <a:t>The highest number of accidents occurs in Brooklyn, followed by Queens.</a:t>
            </a:r>
          </a:p>
          <a:p>
            <a:pPr marL="539749" lvl="1" indent="-269875">
              <a:lnSpc>
                <a:spcPts val="3499"/>
              </a:lnSpc>
              <a:buFont typeface="Arial"/>
              <a:buChar char="•"/>
            </a:pPr>
            <a:r>
              <a:rPr lang="en-US" sz="2499">
                <a:solidFill>
                  <a:srgbClr val="191919"/>
                </a:solidFill>
                <a:latin typeface="Arimo"/>
              </a:rPr>
              <a:t>This finding was surprising, as the assumption was that Manhattan would have the highest number of accidents due to congestion, crazy rush hours, and the presence of taxis known for reckless driving.</a:t>
            </a:r>
          </a:p>
          <a:p>
            <a:pPr marL="539749" lvl="1" indent="-269875">
              <a:lnSpc>
                <a:spcPts val="3499"/>
              </a:lnSpc>
              <a:buFont typeface="Arial"/>
              <a:buChar char="•"/>
            </a:pPr>
            <a:r>
              <a:rPr lang="en-US" sz="2499">
                <a:solidFill>
                  <a:srgbClr val="191919"/>
                </a:solidFill>
                <a:latin typeface="Arimo"/>
              </a:rPr>
              <a:t>Population size may be a contributing factor, as Brooklyn is the most populous borough, followed by Queens and the respective boroughs.</a:t>
            </a:r>
          </a:p>
          <a:p>
            <a:pPr marL="539749" lvl="1" indent="-269875">
              <a:lnSpc>
                <a:spcPts val="3499"/>
              </a:lnSpc>
              <a:buFont typeface="Arial"/>
              <a:buChar char="•"/>
            </a:pPr>
            <a:r>
              <a:rPr lang="en-US" sz="2499">
                <a:solidFill>
                  <a:srgbClr val="191919"/>
                </a:solidFill>
                <a:latin typeface="Arimo"/>
              </a:rPr>
              <a:t>With more population, there are more people on the roads, increasing the opportunities for accidents to happen.</a:t>
            </a:r>
          </a:p>
          <a:p>
            <a:pPr>
              <a:lnSpc>
                <a:spcPts val="3499"/>
              </a:lnSpc>
            </a:pPr>
            <a:endParaRPr lang="en-US" sz="2499">
              <a:solidFill>
                <a:srgbClr val="191919"/>
              </a:solidFill>
              <a:latin typeface="Arimo"/>
            </a:endParaRPr>
          </a:p>
          <a:p>
            <a:pPr>
              <a:lnSpc>
                <a:spcPts val="2660"/>
              </a:lnSpc>
            </a:pPr>
            <a:r>
              <a:rPr lang="en-US" sz="1900">
                <a:solidFill>
                  <a:srgbClr val="191919"/>
                </a:solidFill>
                <a:latin typeface="Arimo"/>
              </a:rPr>
              <a:t>**It's important to note that null values were removed from the data to ensure accurate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96033"/>
            <a:ext cx="12192000" cy="9770452"/>
          </a:xfrm>
          <a:custGeom>
            <a:avLst/>
            <a:gdLst/>
            <a:ahLst/>
            <a:cxnLst/>
            <a:rect l="l" t="t" r="r" b="b"/>
            <a:pathLst>
              <a:path w="13464163" h="10472127">
                <a:moveTo>
                  <a:pt x="0" y="0"/>
                </a:moveTo>
                <a:lnTo>
                  <a:pt x="13464163" y="0"/>
                </a:lnTo>
                <a:lnTo>
                  <a:pt x="13464163" y="10472127"/>
                </a:lnTo>
                <a:lnTo>
                  <a:pt x="0" y="10472127"/>
                </a:lnTo>
                <a:lnTo>
                  <a:pt x="0" y="0"/>
                </a:lnTo>
                <a:close/>
              </a:path>
            </a:pathLst>
          </a:custGeom>
          <a:blipFill>
            <a:blip r:embed="rId2"/>
            <a:stretch>
              <a:fillRect/>
            </a:stretch>
          </a:blipFill>
        </p:spPr>
      </p:sp>
      <p:sp>
        <p:nvSpPr>
          <p:cNvPr id="3" name="TextBox 3"/>
          <p:cNvSpPr txBox="1"/>
          <p:nvPr/>
        </p:nvSpPr>
        <p:spPr>
          <a:xfrm>
            <a:off x="11324858" y="3715290"/>
            <a:ext cx="5934442" cy="3811573"/>
          </a:xfrm>
          <a:prstGeom prst="rect">
            <a:avLst/>
          </a:prstGeom>
        </p:spPr>
        <p:txBody>
          <a:bodyPr lIns="0" tIns="0" rIns="0" bIns="0" rtlCol="0" anchor="t">
            <a:spAutoFit/>
          </a:bodyPr>
          <a:lstStyle/>
          <a:p>
            <a:pPr marL="472405" lvl="1" indent="-236202">
              <a:lnSpc>
                <a:spcPts val="3063"/>
              </a:lnSpc>
              <a:buFont typeface="Arial"/>
              <a:buChar char="•"/>
            </a:pPr>
            <a:r>
              <a:rPr lang="en-US" sz="2188">
                <a:solidFill>
                  <a:srgbClr val="191919"/>
                </a:solidFill>
                <a:latin typeface="Arimo"/>
              </a:rPr>
              <a:t>Most accidents are happening on city streets.</a:t>
            </a:r>
          </a:p>
          <a:p>
            <a:pPr marL="472405" lvl="1" indent="-236202">
              <a:lnSpc>
                <a:spcPts val="3063"/>
              </a:lnSpc>
              <a:buFont typeface="Arial"/>
              <a:buChar char="•"/>
            </a:pPr>
            <a:r>
              <a:rPr lang="en-US" sz="2188">
                <a:solidFill>
                  <a:srgbClr val="191919"/>
                </a:solidFill>
                <a:latin typeface="Arimo"/>
              </a:rPr>
              <a:t>Brooklyn has more streets compared to Manhattan and fewer highways, providing more opportunities for accidents to occur.</a:t>
            </a:r>
          </a:p>
          <a:p>
            <a:pPr marL="472405" lvl="1" indent="-236202">
              <a:lnSpc>
                <a:spcPts val="3063"/>
              </a:lnSpc>
              <a:buFont typeface="Arial"/>
              <a:buChar char="•"/>
            </a:pPr>
            <a:r>
              <a:rPr lang="en-US" sz="2188">
                <a:solidFill>
                  <a:srgbClr val="191919"/>
                </a:solidFill>
                <a:latin typeface="Arimo"/>
              </a:rPr>
              <a:t>Fatalities are more likely to happen on highways/expressways or busy avenues.</a:t>
            </a:r>
          </a:p>
          <a:p>
            <a:pPr marL="472405" lvl="1" indent="-236202">
              <a:lnSpc>
                <a:spcPts val="3063"/>
              </a:lnSpc>
              <a:buFont typeface="Arial"/>
              <a:buChar char="•"/>
            </a:pPr>
            <a:r>
              <a:rPr lang="en-US" sz="2188">
                <a:solidFill>
                  <a:srgbClr val="191919"/>
                </a:solidFill>
                <a:latin typeface="Arimo"/>
              </a:rPr>
              <a:t>Contributing factors to fatalities on these roads may include higher speeds and increased vehicle density.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353354"/>
            <a:ext cx="18288000" cy="5988257"/>
          </a:xfrm>
          <a:custGeom>
            <a:avLst/>
            <a:gdLst/>
            <a:ahLst/>
            <a:cxnLst/>
            <a:rect l="l" t="t" r="r" b="b"/>
            <a:pathLst>
              <a:path w="18288000" h="5988257">
                <a:moveTo>
                  <a:pt x="0" y="0"/>
                </a:moveTo>
                <a:lnTo>
                  <a:pt x="18288000" y="0"/>
                </a:lnTo>
                <a:lnTo>
                  <a:pt x="18288000" y="5988257"/>
                </a:lnTo>
                <a:lnTo>
                  <a:pt x="0" y="5988257"/>
                </a:lnTo>
                <a:lnTo>
                  <a:pt x="0" y="0"/>
                </a:lnTo>
                <a:close/>
              </a:path>
            </a:pathLst>
          </a:custGeom>
          <a:blipFill>
            <a:blip r:embed="rId2"/>
            <a:stretch>
              <a:fillRect/>
            </a:stretch>
          </a:blipFill>
        </p:spPr>
      </p:sp>
      <p:sp>
        <p:nvSpPr>
          <p:cNvPr id="3" name="TextBox 3"/>
          <p:cNvSpPr txBox="1"/>
          <p:nvPr/>
        </p:nvSpPr>
        <p:spPr>
          <a:xfrm>
            <a:off x="2483258" y="7487082"/>
            <a:ext cx="13321485" cy="2799918"/>
          </a:xfrm>
          <a:prstGeom prst="rect">
            <a:avLst/>
          </a:prstGeom>
        </p:spPr>
        <p:txBody>
          <a:bodyPr lIns="0" tIns="0" rIns="0" bIns="0" rtlCol="0" anchor="t">
            <a:spAutoFit/>
          </a:bodyPr>
          <a:lstStyle/>
          <a:p>
            <a:pPr marL="489449" lvl="1" indent="-244725">
              <a:lnSpc>
                <a:spcPts val="3173"/>
              </a:lnSpc>
              <a:buFont typeface="Arial"/>
              <a:buChar char="•"/>
            </a:pPr>
            <a:r>
              <a:rPr lang="en-US" sz="2267">
                <a:solidFill>
                  <a:srgbClr val="191919"/>
                </a:solidFill>
                <a:latin typeface="Arimo"/>
              </a:rPr>
              <a:t>In the warmer months of the year, there are more frequent spikes in motorcycle accidents, with the highest spike reaching 17 accidents in a single day in August 2022.</a:t>
            </a:r>
          </a:p>
          <a:p>
            <a:pPr marL="489449" lvl="1" indent="-244725">
              <a:lnSpc>
                <a:spcPts val="3173"/>
              </a:lnSpc>
              <a:buFont typeface="Arial"/>
              <a:buChar char="•"/>
            </a:pPr>
            <a:r>
              <a:rPr lang="en-US" sz="2267">
                <a:solidFill>
                  <a:srgbClr val="191919"/>
                </a:solidFill>
                <a:latin typeface="Arimo"/>
              </a:rPr>
              <a:t>This can be attributed to the fact that people prefer to ride motorcycles during warmer months when the weather is more comfortable, leading to an increased chance of accidents.</a:t>
            </a:r>
          </a:p>
          <a:p>
            <a:pPr marL="489449" lvl="1" indent="-244725">
              <a:lnSpc>
                <a:spcPts val="3173"/>
              </a:lnSpc>
              <a:buFont typeface="Arial"/>
              <a:buChar char="•"/>
            </a:pPr>
            <a:r>
              <a:rPr lang="en-US" sz="2267">
                <a:solidFill>
                  <a:srgbClr val="191919"/>
                </a:solidFill>
                <a:latin typeface="Arimo"/>
              </a:rPr>
              <a:t>In the colder months, there are significantly fewer spikes in motorcycle accidents, with the frequency generally staying below the 10 mark.</a:t>
            </a:r>
          </a:p>
          <a:p>
            <a:pPr>
              <a:lnSpc>
                <a:spcPts val="3173"/>
              </a:lnSpc>
            </a:pPr>
            <a:endParaRPr lang="en-US" sz="2267">
              <a:solidFill>
                <a:srgbClr val="191919"/>
              </a:solidFill>
              <a:latin typeface="Arim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887</Words>
  <Application>Microsoft Macintosh PowerPoint</Application>
  <PresentationFormat>Custom</PresentationFormat>
  <Paragraphs>47</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Arimo Bold</vt:lpstr>
      <vt:lpstr>Raleway Heavy</vt:lpstr>
      <vt:lpstr>Montserrat</vt:lpstr>
      <vt:lpstr>Arial</vt:lpstr>
      <vt:lpstr>Arimo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PythonPresentationSlides</dc:title>
  <cp:lastModifiedBy>Angelica Vera</cp:lastModifiedBy>
  <cp:revision>2</cp:revision>
  <dcterms:created xsi:type="dcterms:W3CDTF">2006-08-16T00:00:00Z</dcterms:created>
  <dcterms:modified xsi:type="dcterms:W3CDTF">2023-06-14T02:00:43Z</dcterms:modified>
  <dc:identifier>DAFlucOlVbM</dc:identifier>
</cp:coreProperties>
</file>